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1" r:id="rId2"/>
  </p:sldMasterIdLst>
  <p:notesMasterIdLst>
    <p:notesMasterId r:id="rId36"/>
  </p:notesMasterIdLst>
  <p:handoutMasterIdLst>
    <p:handoutMasterId r:id="rId37"/>
  </p:handoutMasterIdLst>
  <p:sldIdLst>
    <p:sldId id="256" r:id="rId3"/>
    <p:sldId id="370" r:id="rId4"/>
    <p:sldId id="386" r:id="rId5"/>
    <p:sldId id="388" r:id="rId6"/>
    <p:sldId id="389" r:id="rId7"/>
    <p:sldId id="390" r:id="rId8"/>
    <p:sldId id="391" r:id="rId9"/>
    <p:sldId id="393" r:id="rId10"/>
    <p:sldId id="392" r:id="rId11"/>
    <p:sldId id="394" r:id="rId12"/>
    <p:sldId id="396" r:id="rId13"/>
    <p:sldId id="398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10" r:id="rId24"/>
    <p:sldId id="409" r:id="rId25"/>
    <p:sldId id="412" r:id="rId26"/>
    <p:sldId id="413" r:id="rId27"/>
    <p:sldId id="414" r:id="rId28"/>
    <p:sldId id="411" r:id="rId29"/>
    <p:sldId id="415" r:id="rId30"/>
    <p:sldId id="416" r:id="rId31"/>
    <p:sldId id="417" r:id="rId32"/>
    <p:sldId id="419" r:id="rId33"/>
    <p:sldId id="420" r:id="rId34"/>
    <p:sldId id="348" r:id="rId35"/>
  </p:sldIdLst>
  <p:sldSz cx="1219835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8401"/>
    <a:srgbClr val="CC9900"/>
    <a:srgbClr val="3B79CE"/>
    <a:srgbClr val="FD7A2A"/>
    <a:srgbClr val="8A3CC4"/>
    <a:srgbClr val="AAD523"/>
    <a:srgbClr val="7030A0"/>
    <a:srgbClr val="FF3399"/>
    <a:srgbClr val="F6F6F6"/>
    <a:srgbClr val="7B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3446" autoAdjust="0"/>
  </p:normalViewPr>
  <p:slideViewPr>
    <p:cSldViewPr>
      <p:cViewPr varScale="1">
        <p:scale>
          <a:sx n="128" d="100"/>
          <a:sy n="128" d="100"/>
        </p:scale>
        <p:origin x="202" y="72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008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EDDB9-2955-4D57-9B7C-74EB90EC60C3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6BAF-045C-49DF-B711-C7583D9A64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755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F2EB3A0-E5FE-4501-A7E4-59970F3204F9}" type="datetimeFigureOut">
              <a:rPr lang="zh-CN" altLang="en-US"/>
              <a:pPr>
                <a:defRPr/>
              </a:pPr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32AC4C0-BDD5-44DF-8569-FDFABB0A71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230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AC4C0-BDD5-44DF-8569-FDFABB0A7147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24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9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-1588" y="4581525"/>
            <a:ext cx="12201526" cy="2392363"/>
          </a:xfrm>
          <a:custGeom>
            <a:avLst/>
            <a:gdLst/>
            <a:ahLst/>
            <a:cxnLst>
              <a:cxn ang="0">
                <a:pos x="2932" y="144"/>
              </a:cxn>
              <a:cxn ang="0">
                <a:pos x="2932" y="0"/>
              </a:cxn>
              <a:cxn ang="0">
                <a:pos x="0" y="107"/>
              </a:cxn>
              <a:cxn ang="0">
                <a:pos x="0" y="144"/>
              </a:cxn>
              <a:cxn ang="0">
                <a:pos x="2932" y="144"/>
              </a:cxn>
            </a:cxnLst>
            <a:rect l="0" t="0" r="r" b="b"/>
            <a:pathLst>
              <a:path w="2932" h="151">
                <a:moveTo>
                  <a:pt x="2932" y="144"/>
                </a:moveTo>
                <a:cubicBezTo>
                  <a:pt x="2932" y="0"/>
                  <a:pt x="2932" y="0"/>
                  <a:pt x="2932" y="0"/>
                </a:cubicBezTo>
                <a:cubicBezTo>
                  <a:pt x="2207" y="115"/>
                  <a:pt x="1230" y="151"/>
                  <a:pt x="0" y="107"/>
                </a:cubicBezTo>
                <a:cubicBezTo>
                  <a:pt x="0" y="144"/>
                  <a:pt x="0" y="144"/>
                  <a:pt x="0" y="144"/>
                </a:cubicBezTo>
                <a:cubicBezTo>
                  <a:pt x="2932" y="144"/>
                  <a:pt x="2932" y="144"/>
                  <a:pt x="2932" y="144"/>
                </a:cubicBezTo>
                <a:close/>
              </a:path>
            </a:pathLst>
          </a:custGeom>
          <a:solidFill>
            <a:srgbClr val="3B79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pic>
        <p:nvPicPr>
          <p:cNvPr id="7" name="Picture 3" descr="C:\Documents and Settings\t11318\桌面\modulo_text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9863"/>
            <a:ext cx="7707313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3650903" y="1576536"/>
            <a:ext cx="8282438" cy="707886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spc="50" dirty="0" smtClean="0">
                <a:ln w="1143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经典繁仿黑" pitchFamily="49" charset="-122"/>
              </a:rPr>
              <a:t>RxJS Introduction</a:t>
            </a:r>
            <a:endParaRPr lang="zh-CN" altLang="en-US" sz="4000" spc="50" dirty="0">
              <a:ln w="1143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6341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B36DCAA-CDE1-41E5-AFE5-0064A05E4FFE}" type="datetimeFigureOut">
              <a:rPr lang="zh-CN" altLang="en-US"/>
              <a:pPr>
                <a:defRPr/>
              </a:pPr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53CA47F-DB81-4944-9C7D-FB45AC0B91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8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3050"/>
            <a:ext cx="401317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1"/>
            <a:ext cx="6819216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18" y="1435101"/>
            <a:ext cx="401317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155E4A8-FA3F-4C5A-AE1A-BF0C42290D0A}" type="datetimeFigureOut">
              <a:rPr lang="zh-CN" altLang="en-US"/>
              <a:pPr>
                <a:defRPr/>
              </a:pPr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2EBB816-DF83-40B7-852A-E4ED78150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63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59E0E0-7B97-4DC8-BAA2-8F04DBD047DF}" type="datetimeFigureOut">
              <a:rPr lang="zh-CN" altLang="en-US"/>
              <a:pPr>
                <a:defRPr/>
              </a:pPr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0D0DE56-F9AD-4708-B098-925B6866C6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41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4D257B0-40B7-4C86-981F-7A809942C9FB}" type="datetimeFigureOut">
              <a:rPr lang="zh-CN" altLang="en-US"/>
              <a:pPr>
                <a:defRPr/>
              </a:pPr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848123-E5AA-4EF6-92B6-79F7798F60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3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151C4BD-E755-4F7F-A541-C6726DED6C6E}" type="datetimeFigureOut">
              <a:rPr lang="zh-CN" altLang="en-US"/>
              <a:pPr>
                <a:defRPr/>
              </a:pPr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42C1FB-78FB-4125-A0EA-799892177F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9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6200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79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567" y="1412776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996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996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3" name="TextBox 8"/>
          <p:cNvSpPr txBox="1"/>
          <p:nvPr userDrawn="1"/>
        </p:nvSpPr>
        <p:spPr>
          <a:xfrm>
            <a:off x="336550" y="476250"/>
            <a:ext cx="4970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第二节</a:t>
            </a:r>
            <a:r>
              <a:rPr lang="en-US" altLang="zh-CN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  </a:t>
            </a:r>
            <a:r>
              <a:rPr lang="zh-CN" altLang="en-US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为什么需要培训</a:t>
            </a:r>
          </a:p>
        </p:txBody>
      </p:sp>
    </p:spTree>
    <p:extLst>
      <p:ext uri="{BB962C8B-B14F-4D97-AF65-F5344CB8AC3E}">
        <p14:creationId xmlns:p14="http://schemas.microsoft.com/office/powerpoint/2010/main" val="1496773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3" name="TextBox 8"/>
          <p:cNvSpPr txBox="1"/>
          <p:nvPr userDrawn="1"/>
        </p:nvSpPr>
        <p:spPr>
          <a:xfrm>
            <a:off x="336550" y="476250"/>
            <a:ext cx="4970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第三节</a:t>
            </a:r>
            <a:r>
              <a:rPr lang="en-US" altLang="zh-CN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  </a:t>
            </a:r>
            <a:r>
              <a:rPr lang="zh-CN" altLang="en-US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对培训的认识误区</a:t>
            </a:r>
          </a:p>
        </p:txBody>
      </p:sp>
    </p:spTree>
    <p:extLst>
      <p:ext uri="{BB962C8B-B14F-4D97-AF65-F5344CB8AC3E}">
        <p14:creationId xmlns:p14="http://schemas.microsoft.com/office/powerpoint/2010/main" val="263659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培训六大要素分析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78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如何建立培训体系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35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年度培训实施流程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73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75274D2-3A2C-4853-A4CF-0CEE83EA2607}" type="datetimeFigureOut">
              <a:rPr lang="zh-CN" altLang="en-US"/>
              <a:pPr>
                <a:defRPr/>
              </a:pPr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F48EA11-4E1D-40D0-A720-30B9174A6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6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 userDrawn="1"/>
        </p:nvSpPr>
        <p:spPr>
          <a:xfrm rot="6746465">
            <a:off x="5738019" y="6450806"/>
            <a:ext cx="719138" cy="720725"/>
          </a:xfrm>
          <a:prstGeom prst="chord">
            <a:avLst>
              <a:gd name="adj1" fmla="val 3577158"/>
              <a:gd name="adj2" fmla="val 15329001"/>
            </a:avLst>
          </a:prstGeom>
          <a:solidFill>
            <a:srgbClr val="3B7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557963" y="6742113"/>
            <a:ext cx="5637212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6742113"/>
            <a:ext cx="5637213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 userDrawn="1"/>
        </p:nvSpPr>
        <p:spPr>
          <a:xfrm>
            <a:off x="5695950" y="6488113"/>
            <a:ext cx="7921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A226204F-FED8-420F-96C1-31469A1F735D}" type="slidenum">
              <a:rPr lang="zh-CN" altLang="en-US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6" name="弧形 15"/>
          <p:cNvSpPr/>
          <p:nvPr userDrawn="1"/>
        </p:nvSpPr>
        <p:spPr>
          <a:xfrm>
            <a:off x="5629275" y="6343650"/>
            <a:ext cx="936625" cy="935038"/>
          </a:xfrm>
          <a:prstGeom prst="arc">
            <a:avLst>
              <a:gd name="adj1" fmla="val 11317002"/>
              <a:gd name="adj2" fmla="val 21097504"/>
            </a:avLst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26567" y="980728"/>
            <a:ext cx="10873208" cy="0"/>
          </a:xfrm>
          <a:prstGeom prst="line">
            <a:avLst/>
          </a:prstGeom>
          <a:ln w="254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13" r:id="rId2"/>
    <p:sldLayoutId id="2147483689" r:id="rId3"/>
    <p:sldLayoutId id="2147483700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DEAC-C6E9-4E5A-BF92-8A2A909A8AE4}" type="datetimeFigureOut">
              <a:rPr lang="zh-CN" altLang="en-US" smtClean="0"/>
              <a:pPr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rxjs-high-level-operators-jw" TargetMode="External"/><Relationship Id="rId2" Type="http://schemas.openxmlformats.org/officeDocument/2006/relationships/hyperlink" Target="https://stackblitz.com/edit/rxjs-subject-jw?file=index.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blitz.com/edit/rxjs-subscribe-to-an-observable-jw?file=index.ts" TargetMode="External"/><Relationship Id="rId5" Type="http://schemas.openxmlformats.org/officeDocument/2006/relationships/hyperlink" Target="https://stackblitz.com/edit/rxjs-create-observable-jw?file=index.ts" TargetMode="External"/><Relationship Id="rId4" Type="http://schemas.openxmlformats.org/officeDocument/2006/relationships/hyperlink" Target="https://stackblitz.com/edit/rxjs-operators-jw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sp>
        <p:nvSpPr>
          <p:cNvPr id="4" name="矩形 3"/>
          <p:cNvSpPr/>
          <p:nvPr/>
        </p:nvSpPr>
        <p:spPr>
          <a:xfrm>
            <a:off x="569726" y="1196752"/>
            <a:ext cx="10003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observable’s subscribe method allows you to pass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three callback methods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as parameters.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39" y="3861048"/>
            <a:ext cx="9654990" cy="23973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4942" y="2332558"/>
            <a:ext cx="1021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the data arrives if an exception happens,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errorFn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handle the error.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0125" y="2743205"/>
            <a:ext cx="883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 all the data has been emitted successfully,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4559" y="1921911"/>
            <a:ext cx="810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Whenever the data arrives,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nextFn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process the data.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0125" y="3153852"/>
            <a:ext cx="1059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error occurred,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afterwards data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will not be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delivered and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not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7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83" y="1052735"/>
            <a:ext cx="7056784" cy="52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51" y="1052736"/>
            <a:ext cx="7429985" cy="51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 is a Subscription?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41" y="1124744"/>
            <a:ext cx="6426116" cy="50405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560" y="1340768"/>
            <a:ext cx="4536503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is an object that represents the execution of an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Observable.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2924944"/>
            <a:ext cx="42484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has an unsubscribe() function to release resources or cancel Observable executions.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Pipeable Operator</a:t>
            </a:r>
            <a:endParaRPr lang="en-US" altLang="zh-CN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59" y="3558772"/>
            <a:ext cx="424847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Creation Operator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1" y="4152418"/>
            <a:ext cx="7884876" cy="17792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1" y="1870821"/>
            <a:ext cx="8763471" cy="16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26" y="1484785"/>
            <a:ext cx="5588719" cy="4283864"/>
          </a:xfrm>
          <a:prstGeom prst="rect">
            <a:avLst/>
          </a:prstGeom>
        </p:spPr>
      </p:pic>
      <p:pic>
        <p:nvPicPr>
          <p:cNvPr id="2050" name="Picture 2" descr="map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2420888"/>
            <a:ext cx="5106174" cy="21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mapTo()</a:t>
            </a:r>
          </a:p>
        </p:txBody>
      </p:sp>
      <p:pic>
        <p:nvPicPr>
          <p:cNvPr id="4098" name="Picture 2" descr="mapTo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2420888"/>
            <a:ext cx="512056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1" y="1483198"/>
            <a:ext cx="5616624" cy="415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filter()</a:t>
            </a:r>
          </a:p>
        </p:txBody>
      </p:sp>
      <p:pic>
        <p:nvPicPr>
          <p:cNvPr id="5122" name="Picture 2" descr="filter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8" y="2420888"/>
            <a:ext cx="512056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58" y="1483198"/>
            <a:ext cx="5646419" cy="38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take()</a:t>
            </a:r>
          </a:p>
        </p:txBody>
      </p:sp>
      <p:pic>
        <p:nvPicPr>
          <p:cNvPr id="5124" name="Picture 4" descr="take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8" y="2420888"/>
            <a:ext cx="5120569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93" y="1483198"/>
            <a:ext cx="5642884" cy="3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startWith()</a:t>
            </a:r>
          </a:p>
        </p:txBody>
      </p:sp>
      <p:pic>
        <p:nvPicPr>
          <p:cNvPr id="6146" name="Picture 2" descr="startWith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8" y="2415536"/>
            <a:ext cx="5133254" cy="216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56" y="1483198"/>
            <a:ext cx="5654221" cy="41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33265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AGENDA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RxJS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2010326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559" y="2679884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an Observable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559" y="3349442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Subscribing to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Observables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559" y="401900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Operators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559" y="468855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Subject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7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distinct()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558" y="2271520"/>
            <a:ext cx="5083387" cy="25256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93" y="1485165"/>
            <a:ext cx="5632842" cy="39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distinctUntilChanged()</a:t>
            </a:r>
            <a:endParaRPr lang="en-US" altLang="zh-CN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91" y="1479884"/>
            <a:ext cx="5731987" cy="3821324"/>
          </a:xfrm>
          <a:prstGeom prst="rect">
            <a:avLst/>
          </a:prstGeom>
        </p:spPr>
      </p:pic>
      <p:pic>
        <p:nvPicPr>
          <p:cNvPr id="8194" name="Picture 2" descr="distinctUntilChanged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7" y="2244528"/>
            <a:ext cx="5026548" cy="212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8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skip()</a:t>
            </a:r>
          </a:p>
        </p:txBody>
      </p:sp>
      <p:pic>
        <p:nvPicPr>
          <p:cNvPr id="10242" name="Picture 2" descr="skip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6" y="2244528"/>
            <a:ext cx="5026549" cy="21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28" y="1479882"/>
            <a:ext cx="5722722" cy="42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3" y="1481635"/>
            <a:ext cx="5679135" cy="4393559"/>
          </a:xfrm>
          <a:prstGeom prst="rect">
            <a:avLst/>
          </a:prstGeom>
        </p:spPr>
      </p:pic>
      <p:pic>
        <p:nvPicPr>
          <p:cNvPr id="10244" name="Picture 4" descr="last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6" y="2244528"/>
            <a:ext cx="5026548" cy="212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delay()</a:t>
            </a:r>
          </a:p>
        </p:txBody>
      </p:sp>
      <p:pic>
        <p:nvPicPr>
          <p:cNvPr id="12292" name="Picture 4" descr="delay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6" y="2244528"/>
            <a:ext cx="5026548" cy="212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66" y="1481634"/>
            <a:ext cx="5550712" cy="44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merge()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85" y="1483506"/>
            <a:ext cx="5933394" cy="4249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316" y="2318433"/>
            <a:ext cx="4966087" cy="24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concat()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299" y="2276872"/>
            <a:ext cx="4981586" cy="24840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7" y="1196752"/>
            <a:ext cx="482145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switchMap()</a:t>
            </a:r>
            <a:endParaRPr lang="en-US" altLang="zh-CN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2303100"/>
            <a:ext cx="5064035" cy="37181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0583" y="1792648"/>
            <a:ext cx="432682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Maps each value to an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inner Observable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87" y="1134018"/>
            <a:ext cx="4284378" cy="488727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002899" y="3861048"/>
            <a:ext cx="888363" cy="360040"/>
          </a:xfrm>
          <a:prstGeom prst="rightArrow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6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switchMap()</a:t>
            </a:r>
            <a:endParaRPr lang="en-US" altLang="zh-CN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2648"/>
            <a:ext cx="4916731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Cancel previous uncomplete inner Observable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75" y="2348880"/>
            <a:ext cx="7070472" cy="38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concatMap()</a:t>
            </a:r>
            <a:endParaRPr lang="en-US" altLang="zh-CN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692151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each value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inner observable, subscribe and emit 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order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80894"/>
            <a:ext cx="6364361" cy="40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326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WHATS’S RXJS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238" y="1268760"/>
            <a:ext cx="1101722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“RxJS is a library for composing asynchronous and event-based programs by using observable sequences.” 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en-US" altLang="zh-CN" sz="2400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reactivex.io/</a:t>
            </a:r>
            <a:r>
              <a:rPr lang="en-US" altLang="zh-CN" sz="2400" i="1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rxjs</a:t>
            </a:r>
            <a:endParaRPr lang="en-US" altLang="zh-CN" sz="2400" i="1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https://pic2.zhimg.com/v2-a4bd2db489921dcb8035bd5fef637252_1200x5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95" y="4149080"/>
            <a:ext cx="7277030" cy="226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mergeMap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() / flatMap()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780213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each value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inner observable, subscribe and emit </a:t>
            </a:r>
            <a:r>
              <a:rPr lang="en-US" altLang="zh-CN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asynchronously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53838"/>
            <a:ext cx="6292353" cy="40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Subject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1116123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Every Subject is an Observable and an Observer. You can subscribe to a Subject, and you can call next to feed values as well as error and complete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7" y="2214009"/>
            <a:ext cx="3639518" cy="43828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5" y="2211595"/>
            <a:ext cx="4505808" cy="43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ive demo resources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828" y="3652380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ubject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636" y="3020471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High-Level 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3636" y="2388562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559" y="1124744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Create Observables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828" y="1756653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Subscribe to an Observable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8168785" y="-18778"/>
            <a:ext cx="4029565" cy="6876777"/>
          </a:xfrm>
          <a:prstGeom prst="rect">
            <a:avLst/>
          </a:prstGeom>
          <a:solidFill>
            <a:srgbClr val="3B7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>
          <a:xfrm>
            <a:off x="8619455" y="1931183"/>
            <a:ext cx="3528392" cy="1470025"/>
          </a:xfrm>
          <a:prstGeom prst="rect">
            <a:avLst/>
          </a:prstGeom>
          <a:ln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Thanks</a:t>
            </a:r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2999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占位符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0" y="1"/>
            <a:ext cx="815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643E-7 -1.19861 L 3.30643E-7 2.59259E-6 L 0.00039 -0.12153 L 3.30643E-7 2.59259E-6 " pathEditMode="relative" rAng="0" ptsTypes="AAAA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" y="599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Observable</a:t>
            </a:r>
          </a:p>
        </p:txBody>
      </p:sp>
      <p:sp>
        <p:nvSpPr>
          <p:cNvPr id="6" name="矩形 5"/>
          <p:cNvSpPr/>
          <p:nvPr/>
        </p:nvSpPr>
        <p:spPr>
          <a:xfrm>
            <a:off x="554559" y="1196752"/>
            <a:ext cx="11089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Roboto"/>
              </a:rPr>
              <a:t>Observables are able to </a:t>
            </a:r>
            <a:r>
              <a:rPr lang="en-US" altLang="zh-CN" i="1" dirty="0" smtClean="0">
                <a:latin typeface="Roboto"/>
              </a:rPr>
              <a:t>produce data either </a:t>
            </a:r>
            <a:r>
              <a:rPr lang="en-US" altLang="zh-CN" i="1" dirty="0">
                <a:latin typeface="Roboto"/>
              </a:rPr>
              <a:t>synchronously or asynchronously</a:t>
            </a:r>
            <a:r>
              <a:rPr lang="en-US" altLang="zh-CN" i="1" dirty="0" smtClean="0">
                <a:latin typeface="Roboto"/>
              </a:rPr>
              <a:t>.</a:t>
            </a:r>
            <a:endParaRPr lang="en-US" altLang="zh-CN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48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357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33" y="1115139"/>
            <a:ext cx="5290542" cy="50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357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o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1" y="1124744"/>
            <a:ext cx="4898238" cy="51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357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7" y="1124744"/>
            <a:ext cx="7292305" cy="5123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357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87" y="1148437"/>
            <a:ext cx="6192688" cy="50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357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3" y="1123745"/>
            <a:ext cx="6408712" cy="50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12936</TotalTime>
  <Words>380</Words>
  <Application>Microsoft Office PowerPoint</Application>
  <PresentationFormat>自定义</PresentationFormat>
  <Paragraphs>101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 Unicode MS</vt:lpstr>
      <vt:lpstr>Roboto</vt:lpstr>
      <vt:lpstr>华康俪金黑W8(P)</vt:lpstr>
      <vt:lpstr>经典繁仿黑</vt:lpstr>
      <vt:lpstr>宋体</vt:lpstr>
      <vt:lpstr>微软雅黑</vt:lpstr>
      <vt:lpstr>Arial</vt:lpstr>
      <vt:lpstr>Calibri</vt:lpstr>
      <vt:lpstr>Corbel</vt:lpstr>
      <vt:lpstr>Trebuchet MS</vt:lpstr>
      <vt:lpstr>Wingdings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Jin Wei</cp:lastModifiedBy>
  <cp:revision>1038</cp:revision>
  <dcterms:modified xsi:type="dcterms:W3CDTF">2019-12-09T16:28:00Z</dcterms:modified>
</cp:coreProperties>
</file>